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</p:sldMasterIdLst>
  <p:notesMasterIdLst>
    <p:notesMasterId r:id="rId13"/>
  </p:notesMasterIdLst>
  <p:sldIdLst>
    <p:sldId id="256" r:id="rId2"/>
    <p:sldId id="280" r:id="rId3"/>
    <p:sldId id="282" r:id="rId4"/>
    <p:sldId id="272" r:id="rId5"/>
    <p:sldId id="301" r:id="rId6"/>
    <p:sldId id="297" r:id="rId7"/>
    <p:sldId id="302" r:id="rId8"/>
    <p:sldId id="303" r:id="rId9"/>
    <p:sldId id="304" r:id="rId10"/>
    <p:sldId id="290" r:id="rId11"/>
    <p:sldId id="287" r:id="rId12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008000"/>
    <a:srgbClr val="EDF2E2"/>
    <a:srgbClr val="F4DFDD"/>
    <a:srgbClr val="F2F6EA"/>
    <a:srgbClr val="F7E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88167" autoAdjust="0"/>
  </p:normalViewPr>
  <p:slideViewPr>
    <p:cSldViewPr snapToObjects="1">
      <p:cViewPr varScale="1">
        <p:scale>
          <a:sx n="98" d="100"/>
          <a:sy n="98" d="100"/>
        </p:scale>
        <p:origin x="189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46"/>
    </p:cViewPr>
  </p:sorterViewPr>
  <p:notesViewPr>
    <p:cSldViewPr snapToObjects="1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69159-4415-4104-A338-ADB1F10021B6}" type="datetimeFigureOut">
              <a:rPr lang="en-US" smtClean="0"/>
              <a:pPr/>
              <a:t>6/25/2019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40A40-B69D-48EA-8835-9FA8B907E2CA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41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34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94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087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59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26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563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34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198A3-6BD0-1345-BB48-4E51D4346A8E}" type="datetimeFigureOut">
              <a:rPr lang="it-IT" smtClean="0"/>
              <a:pPr/>
              <a:t>25/06/2019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4625"/>
            <a:ext cx="9144000" cy="6683375"/>
          </a:xfrm>
          <a:prstGeom prst="rect">
            <a:avLst/>
          </a:prstGeom>
        </p:spPr>
      </p:pic>
      <p:sp>
        <p:nvSpPr>
          <p:cNvPr id="8" name="CasellaDiTesto 7"/>
          <p:cNvSpPr txBox="1"/>
          <p:nvPr userDrawn="1"/>
        </p:nvSpPr>
        <p:spPr>
          <a:xfrm>
            <a:off x="6533880" y="6387185"/>
            <a:ext cx="189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n w="18415" cmpd="sng">
                  <a:noFill/>
                  <a:prstDash val="solid"/>
                </a:ln>
                <a:solidFill>
                  <a:srgbClr val="FFFFFF"/>
                </a:solidFill>
                <a:latin typeface=""/>
              </a:rPr>
              <a:t>01-02 July 2013</a:t>
            </a:r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3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8" name="Immagine 7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10" name="Immagine 9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6" name="Immagine 5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5" name="Immagine 4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8" name="Immagine 7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8" name="Immagine 7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r>
              <a:rPr lang="it-IT" smtClean="0"/>
              <a:t>Titolo della Tesi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fld id="{2CB06865-0A5C-4946-9ED1-740E2A2631BD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18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72" r:id="rId13"/>
    <p:sldLayoutId id="2147483674" r:id="rId14"/>
    <p:sldLayoutId id="2147483679" r:id="rId15"/>
    <p:sldLayoutId id="2147483683" r:id="rId16"/>
  </p:sldLayoutIdLst>
  <p:transition spd="slow">
    <p:wipe dir="d"/>
  </p:transition>
  <p:timing>
    <p:tnLst>
      <p:par>
        <p:cTn id="1" dur="indefinite" restart="never" nodeType="tmRoot"/>
      </p:par>
    </p:tnLst>
  </p:timing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Times New Roman"/>
          <a:ea typeface="+mj-ea"/>
          <a:cs typeface="Times New Roman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627784" y="1124744"/>
            <a:ext cx="6198212" cy="1908032"/>
          </a:xfrm>
        </p:spPr>
        <p:txBody>
          <a:bodyPr>
            <a:normAutofit/>
          </a:bodyPr>
          <a:lstStyle/>
          <a:p>
            <a:r>
              <a:rPr lang="en-GB" sz="3600" b="1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Sviluppo</a:t>
            </a:r>
            <a:r>
              <a:rPr lang="en-GB" sz="3600" b="1" dirty="0" smtClean="0">
                <a:solidFill>
                  <a:schemeClr val="tx2"/>
                </a:solidFill>
                <a:latin typeface="Times New Roman"/>
                <a:cs typeface="Times New Roman"/>
              </a:rPr>
              <a:t> di un </a:t>
            </a:r>
            <a:r>
              <a:rPr lang="en-GB" sz="3600" b="1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modello</a:t>
            </a:r>
            <a:r>
              <a:rPr lang="en-GB" sz="3600" b="1" dirty="0" smtClean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sz="3600" b="1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fluidodinamico</a:t>
            </a:r>
            <a:r>
              <a:rPr lang="en-GB" sz="3600" b="1" dirty="0" smtClean="0">
                <a:solidFill>
                  <a:schemeClr val="tx2"/>
                </a:solidFill>
                <a:latin typeface="Times New Roman"/>
                <a:cs typeface="Times New Roman"/>
              </a:rPr>
              <a:t> 1D per </a:t>
            </a:r>
            <a:r>
              <a:rPr lang="en-GB" sz="3600" b="1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Turbina</a:t>
            </a:r>
            <a:r>
              <a:rPr lang="en-GB" sz="3600" b="1" dirty="0" smtClean="0">
                <a:solidFill>
                  <a:schemeClr val="tx2"/>
                </a:solidFill>
                <a:latin typeface="Times New Roman"/>
                <a:cs typeface="Times New Roman"/>
              </a:rPr>
              <a:t> Tesla </a:t>
            </a:r>
            <a:r>
              <a:rPr lang="en-GB" sz="3600" b="1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bifase</a:t>
            </a:r>
            <a:endParaRPr lang="en-GB" sz="3600" b="1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220072" y="4572744"/>
            <a:ext cx="3326275" cy="1160512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GB" b="1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Relatori</a:t>
            </a:r>
            <a:r>
              <a:rPr lang="en-GB" b="1" dirty="0" smtClean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Prof.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 Daniele </a:t>
            </a:r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Fiaschi</a:t>
            </a:r>
            <a:endParaRPr lang="en-GB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Dr.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Pouriya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Niknam</a:t>
            </a:r>
            <a:endParaRPr lang="en-GB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 smtClean="0">
                <a:solidFill>
                  <a:schemeClr val="tx2"/>
                </a:solidFill>
              </a:rPr>
              <a:t>Dr.</a:t>
            </a:r>
            <a:r>
              <a:rPr lang="en-GB" dirty="0" smtClean="0">
                <a:solidFill>
                  <a:schemeClr val="tx2"/>
                </a:solidFill>
              </a:rPr>
              <a:t> Lorenzo Talluri</a:t>
            </a:r>
            <a:endParaRPr lang="en-GB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5" name="Sottotitolo 2"/>
          <p:cNvSpPr txBox="1">
            <a:spLocks/>
          </p:cNvSpPr>
          <p:nvPr/>
        </p:nvSpPr>
        <p:spPr>
          <a:xfrm>
            <a:off x="5220072" y="3501008"/>
            <a:ext cx="3112331" cy="711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Candidato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b="0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Doriano</a:t>
            </a:r>
            <a:r>
              <a:rPr lang="en-GB" b="0" dirty="0" smtClean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b="0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Kazazi</a:t>
            </a:r>
            <a:endParaRPr lang="en-GB" b="0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10</a:t>
            </a:fld>
            <a:r>
              <a:rPr lang="en-GB" dirty="0">
                <a:latin typeface="Times New Roman"/>
                <a:cs typeface="Times New Roman"/>
              </a:rPr>
              <a:t>/10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 &amp; Future Work</a:t>
            </a:r>
            <a:endParaRPr lang="en-GB" dirty="0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3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  <p:sp>
        <p:nvSpPr>
          <p:cNvPr id="9" name="Titolo 3"/>
          <p:cNvSpPr txBox="1">
            <a:spLocks/>
          </p:cNvSpPr>
          <p:nvPr/>
        </p:nvSpPr>
        <p:spPr>
          <a:xfrm>
            <a:off x="4895403" y="0"/>
            <a:ext cx="4248597" cy="1052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Times New Roman"/>
                <a:ea typeface="+mj-ea"/>
                <a:cs typeface="Times New Roman"/>
              </a:defRPr>
            </a:lvl1pPr>
          </a:lstStyle>
          <a:p>
            <a:r>
              <a:rPr lang="en-GB" sz="2800" dirty="0" smtClean="0"/>
              <a:t>Conclusions</a:t>
            </a:r>
            <a:endParaRPr lang="en-GB" sz="2800" dirty="0"/>
          </a:p>
        </p:txBody>
      </p:sp>
      <p:sp>
        <p:nvSpPr>
          <p:cNvPr id="13" name="Rettangolo 12"/>
          <p:cNvSpPr/>
          <p:nvPr/>
        </p:nvSpPr>
        <p:spPr>
          <a:xfrm>
            <a:off x="2123728" y="2132856"/>
            <a:ext cx="50874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Implementato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codice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fluidodinamico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bifase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Modello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omogeneo</a:t>
            </a:r>
            <a:endParaRPr lang="en-GB" sz="2400" b="1" dirty="0" smtClean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Modello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flussi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separate</a:t>
            </a:r>
          </a:p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Provato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a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dimostrare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la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validità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del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codice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con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dati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sperimentali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da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letteratura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5221048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627784" y="1124744"/>
            <a:ext cx="6198212" cy="1908032"/>
          </a:xfrm>
        </p:spPr>
        <p:txBody>
          <a:bodyPr>
            <a:normAutofit/>
          </a:bodyPr>
          <a:lstStyle/>
          <a:p>
            <a:r>
              <a:rPr lang="en-GB" sz="3600" b="1" smtClean="0">
                <a:solidFill>
                  <a:schemeClr val="tx2"/>
                </a:solidFill>
                <a:latin typeface="Times New Roman"/>
                <a:cs typeface="Times New Roman"/>
              </a:rPr>
              <a:t>Micro turbo expander design for small scale ORC:</a:t>
            </a:r>
            <a:br>
              <a:rPr lang="en-GB" sz="3600" b="1" smtClean="0">
                <a:solidFill>
                  <a:schemeClr val="tx2"/>
                </a:solidFill>
                <a:latin typeface="Times New Roman"/>
                <a:cs typeface="Times New Roman"/>
              </a:rPr>
            </a:br>
            <a:r>
              <a:rPr lang="en-GB" sz="3600" b="1" smtClean="0">
                <a:solidFill>
                  <a:schemeClr val="tx2"/>
                </a:solidFill>
                <a:latin typeface="Times New Roman"/>
                <a:cs typeface="Times New Roman"/>
              </a:rPr>
              <a:t>Tesla Turbine </a:t>
            </a:r>
            <a:endParaRPr lang="en-GB" sz="3600" b="1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5" name="Sottotitolo 2"/>
          <p:cNvSpPr txBox="1">
            <a:spLocks/>
          </p:cNvSpPr>
          <p:nvPr/>
        </p:nvSpPr>
        <p:spPr>
          <a:xfrm>
            <a:off x="5220072" y="3501008"/>
            <a:ext cx="3112331" cy="711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Ph.D. Candidate:</a:t>
            </a:r>
          </a:p>
          <a:p>
            <a:pPr algn="l"/>
            <a:r>
              <a:rPr lang="en-GB" b="0" dirty="0" smtClean="0">
                <a:solidFill>
                  <a:schemeClr val="tx2"/>
                </a:solidFill>
                <a:latin typeface="Times New Roman"/>
                <a:cs typeface="Times New Roman"/>
              </a:rPr>
              <a:t>Lorenzo Talluri</a:t>
            </a:r>
            <a:endParaRPr lang="en-GB" b="0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6" name="Sottotitolo 2"/>
          <p:cNvSpPr>
            <a:spLocks noGrp="1"/>
          </p:cNvSpPr>
          <p:nvPr>
            <p:ph type="subTitle" idx="1"/>
          </p:nvPr>
        </p:nvSpPr>
        <p:spPr>
          <a:xfrm>
            <a:off x="5220072" y="4572744"/>
            <a:ext cx="3326275" cy="1160512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GB" b="1" dirty="0" smtClean="0">
                <a:solidFill>
                  <a:schemeClr val="tx2"/>
                </a:solidFill>
                <a:latin typeface="Times New Roman"/>
                <a:cs typeface="Times New Roman"/>
              </a:rPr>
              <a:t>Tutor:</a:t>
            </a:r>
          </a:p>
          <a:p>
            <a:pPr algn="l"/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Prof.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Giampaolo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Manfrida</a:t>
            </a:r>
            <a:endParaRPr lang="en-GB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Prof.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 Daniele </a:t>
            </a:r>
            <a:r>
              <a:rPr lang="en-GB" dirty="0" err="1" smtClean="0">
                <a:solidFill>
                  <a:schemeClr val="tx2"/>
                </a:solidFill>
                <a:latin typeface="Times New Roman"/>
                <a:cs typeface="Times New Roman"/>
              </a:rPr>
              <a:t>Fiaschi</a:t>
            </a:r>
            <a:endParaRPr lang="en-GB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 smtClean="0">
                <a:solidFill>
                  <a:schemeClr val="tx2"/>
                </a:solidFill>
              </a:rPr>
              <a:t>Prof.</a:t>
            </a:r>
            <a:r>
              <a:rPr lang="en-GB" dirty="0" smtClean="0">
                <a:solidFill>
                  <a:schemeClr val="tx2"/>
                </a:solidFill>
              </a:rPr>
              <a:t> Vincent </a:t>
            </a:r>
            <a:r>
              <a:rPr lang="en-GB" dirty="0" err="1" smtClean="0">
                <a:solidFill>
                  <a:schemeClr val="tx2"/>
                </a:solidFill>
              </a:rPr>
              <a:t>Lemort</a:t>
            </a:r>
            <a:endParaRPr lang="en-GB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082735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2</a:t>
            </a:fld>
            <a:r>
              <a:rPr lang="en-GB" dirty="0" smtClean="0">
                <a:latin typeface="Times New Roman"/>
                <a:cs typeface="Times New Roman"/>
              </a:rPr>
              <a:t>/10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smtClean="0">
                <a:latin typeface="Times New Roman"/>
                <a:cs typeface="Times New Roman"/>
              </a:rPr>
              <a:t>Table of contents </a:t>
            </a:r>
            <a:endParaRPr lang="en-GB" sz="2800" dirty="0">
              <a:latin typeface="Times New Roman"/>
              <a:cs typeface="Times New Roman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395536" y="1196752"/>
            <a:ext cx="8496944" cy="5040560"/>
          </a:xfrm>
        </p:spPr>
        <p:txBody>
          <a:bodyPr>
            <a:normAutofit lnSpcReduction="10000"/>
          </a:bodyPr>
          <a:lstStyle/>
          <a:p>
            <a:r>
              <a:rPr lang="en-GB" dirty="0" smtClean="0">
                <a:solidFill>
                  <a:srgbClr val="1F497D"/>
                </a:solidFill>
                <a:latin typeface="Times New Roman"/>
                <a:cs typeface="Times New Roman"/>
              </a:rPr>
              <a:t>Introduction</a:t>
            </a:r>
          </a:p>
          <a:p>
            <a:pPr lvl="1"/>
            <a:r>
              <a:rPr lang="en-GB" dirty="0" err="1" smtClean="0">
                <a:solidFill>
                  <a:srgbClr val="1F497D"/>
                </a:solidFill>
              </a:rPr>
              <a:t>Turbina</a:t>
            </a:r>
            <a:r>
              <a:rPr lang="en-GB" dirty="0" smtClean="0">
                <a:solidFill>
                  <a:srgbClr val="1F497D"/>
                </a:solidFill>
              </a:rPr>
              <a:t> Tesla</a:t>
            </a:r>
            <a:endParaRPr lang="en-GB" dirty="0" smtClean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r>
              <a:rPr lang="en-GB" dirty="0" smtClean="0">
                <a:solidFill>
                  <a:srgbClr val="1F497D"/>
                </a:solidFill>
              </a:rPr>
              <a:t>Goal and Scope Definition</a:t>
            </a:r>
          </a:p>
          <a:p>
            <a:r>
              <a:rPr lang="en-GB" dirty="0" smtClean="0">
                <a:solidFill>
                  <a:srgbClr val="1F497D"/>
                </a:solidFill>
              </a:rPr>
              <a:t>Methodology</a:t>
            </a:r>
          </a:p>
          <a:p>
            <a:pPr lvl="1"/>
            <a:r>
              <a:rPr lang="en-GB" dirty="0" smtClean="0">
                <a:solidFill>
                  <a:srgbClr val="1F497D"/>
                </a:solidFill>
              </a:rPr>
              <a:t>Homogeneous model</a:t>
            </a:r>
          </a:p>
          <a:p>
            <a:pPr lvl="1"/>
            <a:r>
              <a:rPr lang="en-GB" dirty="0" smtClean="0">
                <a:solidFill>
                  <a:srgbClr val="1F497D"/>
                </a:solidFill>
              </a:rPr>
              <a:t>Separated flow model</a:t>
            </a:r>
          </a:p>
          <a:p>
            <a:r>
              <a:rPr lang="en-GB" dirty="0" smtClean="0">
                <a:solidFill>
                  <a:srgbClr val="1F497D"/>
                </a:solidFill>
              </a:rPr>
              <a:t>Results</a:t>
            </a:r>
          </a:p>
          <a:p>
            <a:pPr lvl="1"/>
            <a:r>
              <a:rPr lang="en-GB" dirty="0" smtClean="0">
                <a:solidFill>
                  <a:srgbClr val="1F497D"/>
                </a:solidFill>
              </a:rPr>
              <a:t>R404a</a:t>
            </a:r>
          </a:p>
          <a:p>
            <a:pPr lvl="1"/>
            <a:r>
              <a:rPr lang="en-GB" dirty="0" smtClean="0">
                <a:solidFill>
                  <a:srgbClr val="1F497D"/>
                </a:solidFill>
              </a:rPr>
              <a:t>Steam </a:t>
            </a:r>
          </a:p>
          <a:p>
            <a:pPr lvl="2"/>
            <a:r>
              <a:rPr lang="en-GB" dirty="0" smtClean="0">
                <a:solidFill>
                  <a:srgbClr val="1F497D"/>
                </a:solidFill>
              </a:rPr>
              <a:t>Homogeneous</a:t>
            </a:r>
          </a:p>
          <a:p>
            <a:pPr lvl="2"/>
            <a:r>
              <a:rPr lang="en-GB" dirty="0" smtClean="0">
                <a:solidFill>
                  <a:srgbClr val="1F497D"/>
                </a:solidFill>
              </a:rPr>
              <a:t>Separated flow </a:t>
            </a:r>
          </a:p>
          <a:p>
            <a:r>
              <a:rPr lang="en-GB" dirty="0" smtClean="0">
                <a:solidFill>
                  <a:srgbClr val="1F497D"/>
                </a:solidFill>
              </a:rPr>
              <a:t>Conclusions</a:t>
            </a:r>
          </a:p>
          <a:p>
            <a:endParaRPr lang="en-GB" dirty="0" smtClean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endParaRPr lang="en-GB" dirty="0" smtClean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  <p:pic>
        <p:nvPicPr>
          <p:cNvPr id="7" name="Immagine 6" descr="tesl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320" y="1654598"/>
            <a:ext cx="4320480" cy="412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7633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3</a:t>
            </a:fld>
            <a:r>
              <a:rPr lang="en-GB" dirty="0">
                <a:latin typeface="Times New Roman"/>
                <a:cs typeface="Times New Roman"/>
              </a:rPr>
              <a:t>/10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6" name="Titolo 1"/>
          <p:cNvSpPr txBox="1">
            <a:spLocks/>
          </p:cNvSpPr>
          <p:nvPr/>
        </p:nvSpPr>
        <p:spPr>
          <a:xfrm>
            <a:off x="445345" y="1140703"/>
            <a:ext cx="8141716" cy="7232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latin typeface="Times New Roman"/>
                <a:cs typeface="Times New Roman"/>
              </a:rPr>
              <a:t> Tesla Turbine: Principle of operation</a:t>
            </a:r>
            <a:endParaRPr lang="en-GB" dirty="0">
              <a:latin typeface="Times New Roman"/>
              <a:cs typeface="Times New Roman"/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962023" y="1988840"/>
            <a:ext cx="3063920" cy="18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scene3d>
            <a:camera prst="orthographicFront">
              <a:rot lat="0" lon="0" rev="60000"/>
            </a:camera>
            <a:lightRig rig="threePt" dir="t"/>
          </a:scene3d>
        </p:spPr>
      </p:pic>
      <p:sp>
        <p:nvSpPr>
          <p:cNvPr id="10" name="CasellaDiTesto 9"/>
          <p:cNvSpPr txBox="1"/>
          <p:nvPr/>
        </p:nvSpPr>
        <p:spPr>
          <a:xfrm>
            <a:off x="263908" y="1196752"/>
            <a:ext cx="3678219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Multiple parallel flat rigid disks</a:t>
            </a:r>
          </a:p>
          <a:p>
            <a:pPr marL="285750" indent="-285750">
              <a:buFont typeface="Arial"/>
              <a:buChar char="•"/>
            </a:pP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The disks are arranged co-axially in order to maintain a </a:t>
            </a:r>
            <a:r>
              <a:rPr lang="en-GB" b="1" dirty="0" smtClean="0">
                <a:solidFill>
                  <a:schemeClr val="tx2"/>
                </a:solidFill>
                <a:latin typeface="Times New Roman"/>
                <a:cs typeface="Times New Roman"/>
              </a:rPr>
              <a:t>very small gap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 between them.</a:t>
            </a:r>
          </a:p>
          <a:p>
            <a:pPr marL="285750" indent="-285750"/>
            <a:endParaRPr lang="en-GB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The radial-inflow admission of the working fluid is from one or more </a:t>
            </a:r>
            <a:r>
              <a:rPr lang="en-GB" b="1" dirty="0" smtClean="0">
                <a:solidFill>
                  <a:schemeClr val="tx2"/>
                </a:solidFill>
                <a:latin typeface="Times New Roman"/>
                <a:cs typeface="Times New Roman"/>
              </a:rPr>
              <a:t>tangential nozzles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, providing a strong tangential component. </a:t>
            </a:r>
          </a:p>
          <a:p>
            <a:pPr marL="285750" indent="-285750">
              <a:buFont typeface="Arial"/>
              <a:buChar char="•"/>
            </a:pPr>
            <a:endParaRPr lang="en-GB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The working fluid moves from the inlet to the outlet radius due to the difference in pressure determined </a:t>
            </a:r>
            <a:r>
              <a:rPr lang="en-GB" u="sng" dirty="0" smtClean="0">
                <a:solidFill>
                  <a:srgbClr val="FF0000"/>
                </a:solidFill>
                <a:latin typeface="Times New Roman"/>
                <a:cs typeface="Times New Roman"/>
              </a:rPr>
              <a:t>by </a:t>
            </a:r>
            <a:r>
              <a:rPr lang="en-GB" b="1" u="sng" dirty="0" smtClean="0">
                <a:solidFill>
                  <a:srgbClr val="FF0000"/>
                </a:solidFill>
                <a:latin typeface="Times New Roman"/>
                <a:cs typeface="Times New Roman"/>
              </a:rPr>
              <a:t>friction</a:t>
            </a:r>
            <a:r>
              <a:rPr lang="en-GB" u="sng" dirty="0" smtClean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en-GB" dirty="0" smtClean="0">
                <a:solidFill>
                  <a:schemeClr val="tx2"/>
                </a:solidFill>
                <a:latin typeface="Times New Roman"/>
                <a:cs typeface="Times New Roman"/>
              </a:rPr>
              <a:t>and by the exchange of momentum, and exits from openings made on the disks and/or shaft at the inner radius. 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14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 smtClean="0">
                <a:latin typeface="Times New Roman"/>
                <a:cs typeface="Times New Roman"/>
              </a:rPr>
              <a:t>Turbina</a:t>
            </a:r>
            <a:r>
              <a:rPr lang="en-GB" sz="2800" dirty="0" smtClean="0">
                <a:latin typeface="Times New Roman"/>
                <a:cs typeface="Times New Roman"/>
              </a:rPr>
              <a:t> Tesla</a:t>
            </a:r>
            <a:endParaRPr lang="en-GB" sz="2800" dirty="0">
              <a:latin typeface="Times New Roman"/>
              <a:cs typeface="Times New Roman"/>
            </a:endParaRPr>
          </a:p>
        </p:txBody>
      </p:sp>
      <p:pic>
        <p:nvPicPr>
          <p:cNvPr id="15" name="Immagin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3861048"/>
            <a:ext cx="3072547" cy="1800000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599" y="1988840"/>
            <a:ext cx="1794578" cy="1800000"/>
          </a:xfrm>
          <a:prstGeom prst="rect">
            <a:avLst/>
          </a:prstGeom>
        </p:spPr>
      </p:pic>
      <p:sp>
        <p:nvSpPr>
          <p:cNvPr id="4" name="Rettangolo 3"/>
          <p:cNvSpPr/>
          <p:nvPr/>
        </p:nvSpPr>
        <p:spPr>
          <a:xfrm>
            <a:off x="4283968" y="117120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GB" i="1" dirty="0" smtClean="0">
                <a:solidFill>
                  <a:srgbClr val="FF0000"/>
                </a:solidFill>
                <a:latin typeface="Times New Roman" panose="02020603050405020304" pitchFamily="18" charset="0"/>
                <a:ea typeface="MS Mincho"/>
              </a:rPr>
              <a:t>Bladeless </a:t>
            </a:r>
            <a:r>
              <a:rPr lang="en-GB" i="1" dirty="0">
                <a:solidFill>
                  <a:srgbClr val="FF0000"/>
                </a:solidFill>
                <a:latin typeface="Times New Roman" panose="02020603050405020304" pitchFamily="18" charset="0"/>
                <a:ea typeface="MS Mincho"/>
              </a:rPr>
              <a:t>turbine, viscous turbine, boundary layer turbine or friction turbine</a:t>
            </a:r>
            <a:endParaRPr lang="it-IT" i="1" dirty="0">
              <a:solidFill>
                <a:srgbClr val="FF0000"/>
              </a:solidFill>
            </a:endParaRPr>
          </a:p>
        </p:txBody>
      </p:sp>
      <p:pic>
        <p:nvPicPr>
          <p:cNvPr id="5" name="Il mio filmato 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31076" t="27426" r="27951" b="-1"/>
          <a:stretch/>
        </p:blipFill>
        <p:spPr>
          <a:xfrm>
            <a:off x="5004048" y="1988840"/>
            <a:ext cx="3423090" cy="341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1887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75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75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30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4</a:t>
            </a:fld>
            <a:r>
              <a:rPr lang="en-GB" dirty="0">
                <a:latin typeface="Times New Roman"/>
                <a:cs typeface="Times New Roman"/>
              </a:rPr>
              <a:t>/10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17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smtClean="0"/>
              <a:t>Methodology: Homogeneous model</a:t>
            </a:r>
            <a:endParaRPr lang="en-GB" sz="2800" dirty="0"/>
          </a:p>
        </p:txBody>
      </p:sp>
      <p:sp>
        <p:nvSpPr>
          <p:cNvPr id="76" name="Rettangolo 75"/>
          <p:cNvSpPr/>
          <p:nvPr/>
        </p:nvSpPr>
        <p:spPr>
          <a:xfrm>
            <a:off x="706102" y="1700808"/>
            <a:ext cx="29158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Equazioni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fondamentali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modello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omogeneo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1463600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5</a:t>
            </a:fld>
            <a:r>
              <a:rPr lang="en-GB" dirty="0">
                <a:latin typeface="Times New Roman"/>
                <a:cs typeface="Times New Roman"/>
              </a:rPr>
              <a:t>/10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17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smtClean="0"/>
              <a:t>Methodology: separated flow model</a:t>
            </a:r>
            <a:endParaRPr lang="en-GB" sz="2800" dirty="0"/>
          </a:p>
        </p:txBody>
      </p:sp>
      <p:sp>
        <p:nvSpPr>
          <p:cNvPr id="76" name="Rettangolo 75"/>
          <p:cNvSpPr/>
          <p:nvPr/>
        </p:nvSpPr>
        <p:spPr>
          <a:xfrm>
            <a:off x="706102" y="1700808"/>
            <a:ext cx="291581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Equazioni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fondamentali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modello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flussi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separati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0470038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6</a:t>
            </a:fld>
            <a:r>
              <a:rPr lang="en-GB" dirty="0">
                <a:latin typeface="Times New Roman"/>
                <a:cs typeface="Times New Roman"/>
              </a:rPr>
              <a:t>/10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9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smtClean="0">
                <a:latin typeface="Times New Roman"/>
                <a:cs typeface="Times New Roman"/>
              </a:rPr>
              <a:t>Preliminary Results: R404a</a:t>
            </a:r>
            <a:endParaRPr lang="en-GB" sz="2800" dirty="0">
              <a:latin typeface="Times New Roman"/>
              <a:cs typeface="Times New Roman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706102" y="1700808"/>
            <a:ext cx="291581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Grafico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Ts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,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grafico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traiettorie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assolute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e relative</a:t>
            </a:r>
          </a:p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Tabella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con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condizioni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di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ingresso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,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sia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geometriche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che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fluidodinamiche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9977608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7</a:t>
            </a:fld>
            <a:r>
              <a:rPr lang="en-GB" dirty="0">
                <a:latin typeface="Times New Roman"/>
                <a:cs typeface="Times New Roman"/>
              </a:rPr>
              <a:t>/10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9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smtClean="0">
                <a:latin typeface="Times New Roman"/>
                <a:cs typeface="Times New Roman"/>
              </a:rPr>
              <a:t>Preliminary Results: Steam - homogeneous</a:t>
            </a:r>
            <a:endParaRPr lang="en-GB" sz="2800" dirty="0">
              <a:latin typeface="Times New Roman"/>
              <a:cs typeface="Times New Roman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706102" y="1700808"/>
            <a:ext cx="291581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Grafico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Ts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,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grafico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traiettorie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assolute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e relative</a:t>
            </a:r>
          </a:p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Tabella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con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condizioni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di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ingresso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,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sia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geometriche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che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fluidodinamiche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4721203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8</a:t>
            </a:fld>
            <a:r>
              <a:rPr lang="en-GB" dirty="0">
                <a:latin typeface="Times New Roman"/>
                <a:cs typeface="Times New Roman"/>
              </a:rPr>
              <a:t>/10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9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/>
              <a:t>Preliminary Results: Steam - </a:t>
            </a:r>
            <a:r>
              <a:rPr lang="en-GB" sz="2800" dirty="0" smtClean="0"/>
              <a:t>Separated</a:t>
            </a:r>
            <a:endParaRPr lang="en-GB" sz="2800" dirty="0">
              <a:latin typeface="Times New Roman"/>
              <a:cs typeface="Times New Roman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706102" y="1700808"/>
            <a:ext cx="291581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Grafico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Ts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,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grafico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traiettorie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assolute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e relative</a:t>
            </a:r>
          </a:p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Tabella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con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condizioni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di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ingresso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,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sia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geometriche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che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fluidodinamiche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3630882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9</a:t>
            </a:fld>
            <a:r>
              <a:rPr lang="en-GB" dirty="0">
                <a:latin typeface="Times New Roman"/>
                <a:cs typeface="Times New Roman"/>
              </a:rPr>
              <a:t>/10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9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smtClean="0">
                <a:latin typeface="Times New Roman"/>
                <a:cs typeface="Times New Roman"/>
              </a:rPr>
              <a:t>Preliminary Results: </a:t>
            </a:r>
            <a:r>
              <a:rPr lang="en-GB" sz="2800" dirty="0" smtClean="0"/>
              <a:t>Steam Validation</a:t>
            </a:r>
            <a:endParaRPr lang="en-GB" sz="2800" dirty="0">
              <a:latin typeface="Times New Roman"/>
              <a:cs typeface="Times New Roman"/>
            </a:endParaRPr>
          </a:p>
        </p:txBody>
      </p:sp>
      <p:sp>
        <p:nvSpPr>
          <p:cNvPr id="12" name="Rettangolo 11"/>
          <p:cNvSpPr/>
          <p:nvPr/>
        </p:nvSpPr>
        <p:spPr>
          <a:xfrm>
            <a:off x="2927220" y="1628800"/>
            <a:ext cx="291581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Grafico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Confronto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dati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sperimentali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,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modello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omogeneo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e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modello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flussi</a:t>
            </a:r>
            <a:r>
              <a:rPr lang="en-GB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4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separati</a:t>
            </a:r>
            <a:endParaRPr lang="en-GB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3376140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plate-Dief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Template-Dief.thmx</Template>
  <TotalTime>3241</TotalTime>
  <Words>422</Words>
  <Application>Microsoft Office PowerPoint</Application>
  <PresentationFormat>Presentazione su schermo (4:3)</PresentationFormat>
  <Paragraphs>84</Paragraphs>
  <Slides>11</Slides>
  <Notes>8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Arial</vt:lpstr>
      <vt:lpstr>Calibri</vt:lpstr>
      <vt:lpstr>Leelawadee</vt:lpstr>
      <vt:lpstr>MS Mincho</vt:lpstr>
      <vt:lpstr>Times New Roman</vt:lpstr>
      <vt:lpstr>Template-Dief</vt:lpstr>
      <vt:lpstr>Sviluppo di un modello fluidodinamico 1D per Turbina Tesla bifase</vt:lpstr>
      <vt:lpstr>Table of contents </vt:lpstr>
      <vt:lpstr>Turbina Tesla</vt:lpstr>
      <vt:lpstr>Methodology: Homogeneous model</vt:lpstr>
      <vt:lpstr>Methodology: separated flow model</vt:lpstr>
      <vt:lpstr>Preliminary Results: R404a</vt:lpstr>
      <vt:lpstr>Preliminary Results: Steam - homogeneous</vt:lpstr>
      <vt:lpstr>Preliminary Results: Steam - Separated</vt:lpstr>
      <vt:lpstr>Preliminary Results: Steam Validation</vt:lpstr>
      <vt:lpstr>Conclusions &amp; Future Work</vt:lpstr>
      <vt:lpstr>Micro turbo expander design for small scale ORC: Tesla Turbine </vt:lpstr>
    </vt:vector>
  </TitlesOfParts>
  <Company>UNIFI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GC</dc:creator>
  <cp:lastModifiedBy>Lorenzo Talluri</cp:lastModifiedBy>
  <cp:revision>395</cp:revision>
  <dcterms:created xsi:type="dcterms:W3CDTF">2014-01-08T11:46:39Z</dcterms:created>
  <dcterms:modified xsi:type="dcterms:W3CDTF">2019-06-25T13:20:56Z</dcterms:modified>
</cp:coreProperties>
</file>

<file path=docProps/thumbnail.jpeg>
</file>